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439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279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8783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88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2104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383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05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473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99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454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504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765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1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03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336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168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F2DE4-B668-4874-BFB7-D21403554513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56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963" y="1224958"/>
            <a:ext cx="7766936" cy="1646302"/>
          </a:xfrm>
        </p:spPr>
        <p:txBody>
          <a:bodyPr/>
          <a:lstStyle/>
          <a:p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Computer Networks</a:t>
            </a:r>
            <a:endParaRPr lang="en-GB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8195" y="3136392"/>
            <a:ext cx="7766936" cy="2532887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GB" sz="4000" b="1" dirty="0" smtClean="0">
                <a:solidFill>
                  <a:schemeClr val="tx1"/>
                </a:solidFill>
              </a:rPr>
              <a:t>By </a:t>
            </a:r>
            <a:r>
              <a:rPr lang="en-GB" sz="4000" b="1" dirty="0" err="1" smtClean="0">
                <a:solidFill>
                  <a:schemeClr val="tx1"/>
                </a:solidFill>
              </a:rPr>
              <a:t>Sadiq</a:t>
            </a:r>
            <a:r>
              <a:rPr lang="en-GB" sz="4000" b="1" dirty="0" smtClean="0">
                <a:solidFill>
                  <a:schemeClr val="tx1"/>
                </a:solidFill>
              </a:rPr>
              <a:t> Shah</a:t>
            </a:r>
          </a:p>
          <a:p>
            <a:pPr algn="ctr"/>
            <a:r>
              <a:rPr lang="en-GB" sz="4000" b="1" dirty="0" smtClean="0">
                <a:solidFill>
                  <a:srgbClr val="FF0000"/>
                </a:solidFill>
              </a:rPr>
              <a:t>Lecture 13</a:t>
            </a:r>
          </a:p>
          <a:p>
            <a:pPr algn="ctr"/>
            <a:endParaRPr lang="en-GB" sz="5400" b="1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GB" sz="5400" b="1" u="sng" dirty="0" smtClean="0">
                <a:solidFill>
                  <a:schemeClr val="accent5">
                    <a:lumMod val="50000"/>
                  </a:schemeClr>
                </a:solidFill>
              </a:rPr>
              <a:t>FATA University</a:t>
            </a:r>
            <a:endParaRPr lang="en-GB" sz="5400" b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548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Routing Information Protocol (RIP)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95659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Hop Count</a:t>
            </a:r>
          </a:p>
          <a:p>
            <a:r>
              <a:rPr lang="en-GB" sz="2000" dirty="0" smtClean="0"/>
              <a:t>RIP </a:t>
            </a:r>
            <a:r>
              <a:rPr lang="en-GB" sz="2000" dirty="0"/>
              <a:t>routers advertise the cost of reaching </a:t>
            </a:r>
            <a:r>
              <a:rPr lang="en-GB" sz="2000" dirty="0" smtClean="0"/>
              <a:t>different networks </a:t>
            </a:r>
            <a:r>
              <a:rPr lang="en-GB" sz="2000" dirty="0"/>
              <a:t>instead of reaching other nodes in a theoretical graph. In other words, </a:t>
            </a:r>
            <a:r>
              <a:rPr lang="en-GB" sz="2000" dirty="0" smtClean="0"/>
              <a:t>the cost </a:t>
            </a:r>
            <a:r>
              <a:rPr lang="en-GB" sz="2000" dirty="0"/>
              <a:t>is defined between a router and the network in which the destination host </a:t>
            </a:r>
            <a:r>
              <a:rPr lang="en-GB" sz="2000" dirty="0" smtClean="0"/>
              <a:t>is located.</a:t>
            </a:r>
          </a:p>
          <a:p>
            <a:r>
              <a:rPr lang="en-GB" sz="2000" dirty="0" smtClean="0"/>
              <a:t>The </a:t>
            </a:r>
            <a:r>
              <a:rPr lang="en-GB" sz="2000" dirty="0"/>
              <a:t>cost is defined as the number of hops, which means the number of networks (</a:t>
            </a:r>
            <a:r>
              <a:rPr lang="en-GB" sz="2000" dirty="0" smtClean="0"/>
              <a:t>subnets) a </a:t>
            </a:r>
            <a:r>
              <a:rPr lang="en-GB" sz="2000" dirty="0"/>
              <a:t>packet needs to travel through from the source router to the final </a:t>
            </a:r>
            <a:r>
              <a:rPr lang="en-GB" sz="2000" dirty="0" smtClean="0"/>
              <a:t>destination host.</a:t>
            </a:r>
          </a:p>
          <a:p>
            <a:r>
              <a:rPr lang="en-GB" sz="2000" dirty="0"/>
              <a:t>In RIP, the </a:t>
            </a:r>
            <a:r>
              <a:rPr lang="en-GB" sz="2000" dirty="0" smtClean="0"/>
              <a:t>maximum cost </a:t>
            </a:r>
            <a:r>
              <a:rPr lang="en-GB" sz="2000" dirty="0"/>
              <a:t>of a path can be 15, which means 16 is considered as infinity (no connection).</a:t>
            </a:r>
          </a:p>
          <a:p>
            <a:r>
              <a:rPr lang="en-GB" sz="2000" dirty="0"/>
              <a:t>For this reason, RIP can be used only in autonomous systems in which the </a:t>
            </a:r>
            <a:r>
              <a:rPr lang="en-GB" sz="2000" dirty="0" smtClean="0"/>
              <a:t>diameter of </a:t>
            </a:r>
            <a:r>
              <a:rPr lang="en-GB" sz="2000" dirty="0"/>
              <a:t>the AS is not more than 15 hops.</a:t>
            </a:r>
          </a:p>
        </p:txBody>
      </p:sp>
    </p:spTree>
    <p:extLst>
      <p:ext uri="{BB962C8B-B14F-4D97-AF65-F5344CB8AC3E}">
        <p14:creationId xmlns:p14="http://schemas.microsoft.com/office/powerpoint/2010/main" val="2559966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796" y="1801369"/>
            <a:ext cx="8893744" cy="3952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482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/>
              <a:t>Forwarding Tables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870" y="1803973"/>
            <a:ext cx="8596668" cy="3880773"/>
          </a:xfrm>
        </p:spPr>
        <p:txBody>
          <a:bodyPr>
            <a:normAutofit/>
          </a:bodyPr>
          <a:lstStyle/>
          <a:p>
            <a:r>
              <a:rPr lang="en-GB" sz="2000" dirty="0"/>
              <a:t>A forwarding table in RIP is a three-column table in which the first </a:t>
            </a:r>
            <a:r>
              <a:rPr lang="en-GB" sz="2000" dirty="0" smtClean="0"/>
              <a:t>column is </a:t>
            </a:r>
            <a:r>
              <a:rPr lang="en-GB" sz="2000" dirty="0"/>
              <a:t>the </a:t>
            </a:r>
            <a:r>
              <a:rPr lang="en-GB" sz="2000" dirty="0">
                <a:solidFill>
                  <a:srgbClr val="FF0000"/>
                </a:solidFill>
              </a:rPr>
              <a:t>address of the destination network</a:t>
            </a:r>
            <a:r>
              <a:rPr lang="en-GB" sz="2000" dirty="0"/>
              <a:t>, the second column is the </a:t>
            </a:r>
            <a:r>
              <a:rPr lang="en-GB" sz="2000" dirty="0">
                <a:solidFill>
                  <a:srgbClr val="FF0000"/>
                </a:solidFill>
              </a:rPr>
              <a:t>address of </a:t>
            </a:r>
            <a:r>
              <a:rPr lang="en-GB" sz="2000" dirty="0" smtClean="0">
                <a:solidFill>
                  <a:srgbClr val="FF0000"/>
                </a:solidFill>
              </a:rPr>
              <a:t>the next </a:t>
            </a:r>
            <a:r>
              <a:rPr lang="en-GB" sz="2000" dirty="0">
                <a:solidFill>
                  <a:srgbClr val="FF0000"/>
                </a:solidFill>
              </a:rPr>
              <a:t>router </a:t>
            </a:r>
            <a:r>
              <a:rPr lang="en-GB" sz="2000" dirty="0"/>
              <a:t>to which the packet should be forwarded, and the third column is </a:t>
            </a:r>
            <a:r>
              <a:rPr lang="en-GB" sz="2000" dirty="0">
                <a:solidFill>
                  <a:srgbClr val="FF0000"/>
                </a:solidFill>
              </a:rPr>
              <a:t>the </a:t>
            </a:r>
            <a:r>
              <a:rPr lang="en-GB" sz="2000" dirty="0" smtClean="0">
                <a:solidFill>
                  <a:srgbClr val="FF0000"/>
                </a:solidFill>
              </a:rPr>
              <a:t>cost (the </a:t>
            </a:r>
            <a:r>
              <a:rPr lang="en-GB" sz="2000" dirty="0">
                <a:solidFill>
                  <a:srgbClr val="FF0000"/>
                </a:solidFill>
              </a:rPr>
              <a:t>number of hops) to </a:t>
            </a:r>
            <a:r>
              <a:rPr lang="en-GB" sz="2000" dirty="0"/>
              <a:t>reach the destination network.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3557016"/>
            <a:ext cx="8932279" cy="3172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856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R1 </a:t>
            </a:r>
            <a:r>
              <a:rPr lang="en-GB" dirty="0" smtClean="0"/>
              <a:t>defines that </a:t>
            </a:r>
            <a:r>
              <a:rPr lang="en-GB" dirty="0"/>
              <a:t>the next router for the path to N4 is R2; R2 defines that the next router to N4 </a:t>
            </a:r>
            <a:r>
              <a:rPr lang="en-GB" dirty="0" smtClean="0"/>
              <a:t>is R3</a:t>
            </a:r>
            <a:r>
              <a:rPr lang="en-GB" dirty="0"/>
              <a:t>; R3 defines that there is no next router for this path. The tree is then </a:t>
            </a:r>
            <a:r>
              <a:rPr lang="en-GB" b="1" dirty="0"/>
              <a:t>R1 → R2 </a:t>
            </a:r>
            <a:r>
              <a:rPr lang="en-GB" b="1" dirty="0" smtClean="0"/>
              <a:t>→R3 </a:t>
            </a:r>
            <a:r>
              <a:rPr lang="en-GB" b="1" dirty="0"/>
              <a:t>→ N4.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226" y="3283461"/>
            <a:ext cx="7081246" cy="3146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457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Open Shortest Path First (OSPF)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42301"/>
            <a:ext cx="9335346" cy="3880773"/>
          </a:xfrm>
        </p:spPr>
        <p:txBody>
          <a:bodyPr>
            <a:normAutofit/>
          </a:bodyPr>
          <a:lstStyle/>
          <a:p>
            <a:r>
              <a:rPr lang="en-GB" sz="2400" b="1" dirty="0"/>
              <a:t>Open Shortest Path First </a:t>
            </a:r>
            <a:r>
              <a:rPr lang="en-GB" sz="2400" dirty="0"/>
              <a:t>(</a:t>
            </a:r>
            <a:r>
              <a:rPr lang="en-GB" sz="2400" b="1" dirty="0"/>
              <a:t>OSPF</a:t>
            </a:r>
            <a:r>
              <a:rPr lang="en-GB" sz="2400" dirty="0"/>
              <a:t>) is also an </a:t>
            </a:r>
            <a:r>
              <a:rPr lang="en-GB" sz="2400" dirty="0" err="1"/>
              <a:t>intradomain</a:t>
            </a:r>
            <a:r>
              <a:rPr lang="en-GB" sz="2400" dirty="0"/>
              <a:t> routing protocol like </a:t>
            </a:r>
            <a:r>
              <a:rPr lang="en-GB" sz="2400" dirty="0" smtClean="0"/>
              <a:t>RIP.</a:t>
            </a:r>
          </a:p>
          <a:p>
            <a:r>
              <a:rPr lang="en-GB" sz="2400" b="1" i="1" u="sng" dirty="0"/>
              <a:t>Metric</a:t>
            </a:r>
          </a:p>
          <a:p>
            <a:r>
              <a:rPr lang="en-GB" sz="2400" dirty="0"/>
              <a:t>In OSPF, like RIP, the cost of reaching a destination from the host is calculated </a:t>
            </a:r>
            <a:r>
              <a:rPr lang="en-GB" sz="2400" dirty="0" smtClean="0"/>
              <a:t>from the </a:t>
            </a:r>
            <a:r>
              <a:rPr lang="en-GB" sz="2400" dirty="0"/>
              <a:t>source router to the destination network. </a:t>
            </a:r>
            <a:endParaRPr lang="en-GB" sz="2400" dirty="0" smtClean="0"/>
          </a:p>
          <a:p>
            <a:r>
              <a:rPr lang="en-GB" sz="2400" dirty="0" smtClean="0"/>
              <a:t>However</a:t>
            </a:r>
            <a:r>
              <a:rPr lang="en-GB" sz="2400" dirty="0"/>
              <a:t>, each link (network) can </a:t>
            </a:r>
            <a:r>
              <a:rPr lang="en-GB" sz="2400" dirty="0" smtClean="0"/>
              <a:t>be assigned </a:t>
            </a:r>
            <a:r>
              <a:rPr lang="en-GB" sz="2400" dirty="0"/>
              <a:t>a weight based on the throughput, round-trip time, reliability, and so on.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20234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51445"/>
            <a:ext cx="8596668" cy="3880773"/>
          </a:xfrm>
        </p:spPr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647" y="2488355"/>
            <a:ext cx="8330041" cy="3647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0964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Figure 20.20 shows the forwarding tables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920" y="2523744"/>
            <a:ext cx="8724687" cy="3227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4921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/>
              <a:t>Border Gateway Protocol (BGP), </a:t>
            </a:r>
            <a:r>
              <a:rPr lang="en-GB" sz="2400" dirty="0"/>
              <a:t>based on the path-vector </a:t>
            </a:r>
            <a:r>
              <a:rPr lang="en-GB" sz="2400" dirty="0" smtClean="0"/>
              <a:t>algorithm</a:t>
            </a:r>
          </a:p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Prepare this for coming Viva </a:t>
            </a:r>
            <a:r>
              <a:rPr lang="en-GB" sz="2800" dirty="0" smtClean="0">
                <a:sym typeface="Wingdings" panose="05000000000000000000" pitchFamily="2" charset="2"/>
              </a:rPr>
              <a:t>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052734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0433338">
            <a:off x="461856" y="2625227"/>
            <a:ext cx="7997306" cy="25987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5400" b="1" dirty="0" smtClean="0">
                <a:solidFill>
                  <a:srgbClr val="FF0000"/>
                </a:solidFill>
              </a:rPr>
              <a:t>Network Layer-III</a:t>
            </a:r>
          </a:p>
          <a:p>
            <a:pPr marL="0" indent="0">
              <a:buNone/>
            </a:pPr>
            <a:r>
              <a:rPr lang="en-GB" sz="3600" b="1" dirty="0" smtClean="0">
                <a:solidFill>
                  <a:srgbClr val="00B0F0"/>
                </a:solidFill>
              </a:rPr>
              <a:t>Classless Addressing</a:t>
            </a:r>
          </a:p>
        </p:txBody>
      </p:sp>
    </p:spTree>
    <p:extLst>
      <p:ext uri="{BB962C8B-B14F-4D97-AF65-F5344CB8AC3E}">
        <p14:creationId xmlns:p14="http://schemas.microsoft.com/office/powerpoint/2010/main" val="45532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/>
              <a:t>Address </a:t>
            </a:r>
            <a:r>
              <a:rPr lang="en-GB" b="1" i="1" dirty="0" smtClean="0"/>
              <a:t>Depletion in Classful Addressing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697411"/>
          </a:xfrm>
        </p:spPr>
        <p:txBody>
          <a:bodyPr>
            <a:noAutofit/>
          </a:bodyPr>
          <a:lstStyle/>
          <a:p>
            <a:r>
              <a:rPr lang="en-GB" sz="2000" dirty="0"/>
              <a:t>The reason that classful addressing has become obsolete is address </a:t>
            </a:r>
            <a:r>
              <a:rPr lang="en-GB" sz="2000" b="1" dirty="0" smtClean="0"/>
              <a:t>depletion.</a:t>
            </a:r>
          </a:p>
          <a:p>
            <a:r>
              <a:rPr lang="en-GB" sz="2000" dirty="0" smtClean="0"/>
              <a:t>Let </a:t>
            </a:r>
            <a:r>
              <a:rPr lang="en-GB" sz="2000" dirty="0"/>
              <a:t>us think about class A. This class can be assigned to only </a:t>
            </a:r>
            <a:r>
              <a:rPr lang="en-GB" sz="2000" dirty="0" smtClean="0"/>
              <a:t>128 (2</a:t>
            </a:r>
            <a:r>
              <a:rPr lang="en-GB" sz="2000" baseline="30000" dirty="0" smtClean="0"/>
              <a:t>7</a:t>
            </a:r>
            <a:r>
              <a:rPr lang="en-GB" sz="2000" dirty="0" smtClean="0"/>
              <a:t>) </a:t>
            </a:r>
            <a:r>
              <a:rPr lang="en-GB" sz="2000" dirty="0"/>
              <a:t>organizations </a:t>
            </a:r>
            <a:r>
              <a:rPr lang="en-GB" sz="2000" dirty="0" smtClean="0"/>
              <a:t>in the </a:t>
            </a:r>
            <a:r>
              <a:rPr lang="en-GB" sz="2000" dirty="0"/>
              <a:t>world, but each organization needs to have a single network </a:t>
            </a:r>
            <a:r>
              <a:rPr lang="en-GB" sz="2000" dirty="0" smtClean="0"/>
              <a:t>with 2</a:t>
            </a:r>
            <a:r>
              <a:rPr lang="en-GB" sz="2000" baseline="30000" dirty="0" smtClean="0"/>
              <a:t>24</a:t>
            </a:r>
            <a:r>
              <a:rPr lang="en-GB" sz="2000" dirty="0"/>
              <a:t> </a:t>
            </a:r>
            <a:r>
              <a:rPr lang="en-GB" sz="2000" dirty="0" smtClean="0"/>
              <a:t>(16,777,216 nodes) </a:t>
            </a:r>
            <a:r>
              <a:rPr lang="en-GB" sz="2000" dirty="0"/>
              <a:t>(computers in this single network). </a:t>
            </a:r>
            <a:endParaRPr lang="en-GB" sz="2000" dirty="0" smtClean="0"/>
          </a:p>
          <a:p>
            <a:r>
              <a:rPr lang="en-GB" sz="2000" dirty="0" smtClean="0"/>
              <a:t>Since </a:t>
            </a:r>
            <a:r>
              <a:rPr lang="en-GB" sz="2000" dirty="0"/>
              <a:t>there may </a:t>
            </a:r>
            <a:r>
              <a:rPr lang="en-GB" sz="2000" dirty="0" smtClean="0"/>
              <a:t>be only </a:t>
            </a:r>
            <a:r>
              <a:rPr lang="en-GB" sz="2000" dirty="0"/>
              <a:t>a few organizations that are this large, most of the addresses in this class </a:t>
            </a:r>
            <a:r>
              <a:rPr lang="en-GB" sz="2000" dirty="0" smtClean="0"/>
              <a:t>were wasted </a:t>
            </a:r>
            <a:r>
              <a:rPr lang="en-GB" sz="2000" dirty="0"/>
              <a:t>(unused</a:t>
            </a:r>
            <a:r>
              <a:rPr lang="en-GB" sz="2000" dirty="0" smtClean="0"/>
              <a:t>).</a:t>
            </a:r>
          </a:p>
          <a:p>
            <a:r>
              <a:rPr lang="en-GB" sz="2000" dirty="0" smtClean="0"/>
              <a:t>The </a:t>
            </a:r>
            <a:r>
              <a:rPr lang="en-GB" sz="2000" dirty="0"/>
              <a:t>long-range solution has already </a:t>
            </a:r>
            <a:r>
              <a:rPr lang="en-GB" sz="2000" dirty="0" smtClean="0"/>
              <a:t>been devised </a:t>
            </a:r>
            <a:r>
              <a:rPr lang="en-GB" sz="2000" dirty="0"/>
              <a:t>and is called </a:t>
            </a:r>
            <a:r>
              <a:rPr lang="en-GB" sz="2000" dirty="0" smtClean="0"/>
              <a:t>IPv6</a:t>
            </a:r>
          </a:p>
          <a:p>
            <a:r>
              <a:rPr lang="en-GB" sz="2000" dirty="0"/>
              <a:t>The short-term solution still uses IPv4 addresses, but it </a:t>
            </a:r>
            <a:r>
              <a:rPr lang="en-GB" sz="2000" dirty="0" smtClean="0"/>
              <a:t>is called </a:t>
            </a:r>
            <a:r>
              <a:rPr lang="en-GB" sz="2000" i="1" dirty="0"/>
              <a:t>classless addressing</a:t>
            </a:r>
            <a:r>
              <a:rPr lang="en-GB" sz="2000" dirty="0" smtClean="0"/>
              <a:t>.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62896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/>
              <a:t>Classless </a:t>
            </a:r>
            <a:r>
              <a:rPr lang="en-GB" b="1" i="1" dirty="0"/>
              <a:t>Addressing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000" dirty="0"/>
              <a:t>In classless addressing, the whole address space is divided into </a:t>
            </a:r>
            <a:r>
              <a:rPr lang="en-GB" sz="2000" b="1" dirty="0"/>
              <a:t>variable </a:t>
            </a:r>
            <a:r>
              <a:rPr lang="en-GB" sz="2000" b="1" dirty="0" smtClean="0"/>
              <a:t>length blocks</a:t>
            </a:r>
            <a:r>
              <a:rPr lang="en-GB" sz="2000" dirty="0"/>
              <a:t>. </a:t>
            </a:r>
            <a:endParaRPr lang="en-GB" sz="2000" dirty="0" smtClean="0"/>
          </a:p>
          <a:p>
            <a:r>
              <a:rPr lang="en-GB" sz="2000" dirty="0" smtClean="0"/>
              <a:t>The </a:t>
            </a:r>
            <a:r>
              <a:rPr lang="en-GB" sz="2000" b="1" dirty="0"/>
              <a:t>prefix</a:t>
            </a:r>
            <a:r>
              <a:rPr lang="en-GB" sz="2000" dirty="0"/>
              <a:t> in an address defines the block (network); the </a:t>
            </a:r>
            <a:r>
              <a:rPr lang="en-GB" sz="2000" b="1" dirty="0"/>
              <a:t>suffix</a:t>
            </a:r>
            <a:r>
              <a:rPr lang="en-GB" sz="2000" dirty="0"/>
              <a:t> defines the </a:t>
            </a:r>
            <a:r>
              <a:rPr lang="en-GB" sz="2000" dirty="0" smtClean="0"/>
              <a:t>node (device).</a:t>
            </a:r>
          </a:p>
          <a:p>
            <a:r>
              <a:rPr lang="en-GB" sz="2000" dirty="0"/>
              <a:t>Unlike classful addressing, the prefix length in classless addressing is variable. </a:t>
            </a:r>
            <a:r>
              <a:rPr lang="en-GB" sz="2000" dirty="0" smtClean="0"/>
              <a:t>We can </a:t>
            </a:r>
            <a:r>
              <a:rPr lang="en-GB" sz="2000" dirty="0"/>
              <a:t>have a prefix length that ranges from 0 to 32</a:t>
            </a:r>
            <a:r>
              <a:rPr lang="en-GB" sz="2000" dirty="0" smtClean="0"/>
              <a:t>.</a:t>
            </a:r>
          </a:p>
          <a:p>
            <a:r>
              <a:rPr lang="en-GB" sz="2000" dirty="0"/>
              <a:t>The size of the network is </a:t>
            </a:r>
            <a:r>
              <a:rPr lang="en-GB" sz="2000" dirty="0" smtClean="0"/>
              <a:t>inversely proportional </a:t>
            </a:r>
            <a:r>
              <a:rPr lang="en-GB" sz="2000" dirty="0"/>
              <a:t>to the length of the prefix. A small prefix means a larger network; a </a:t>
            </a:r>
            <a:r>
              <a:rPr lang="en-GB" sz="2000" dirty="0" smtClean="0"/>
              <a:t>large prefix </a:t>
            </a:r>
            <a:r>
              <a:rPr lang="en-GB" sz="2000" dirty="0"/>
              <a:t>means a smaller network</a:t>
            </a:r>
            <a:r>
              <a:rPr lang="en-GB" sz="2000" dirty="0" smtClean="0"/>
              <a:t>.</a:t>
            </a:r>
          </a:p>
          <a:p>
            <a:r>
              <a:rPr lang="en-GB" sz="2000" dirty="0" smtClean="0"/>
              <a:t>Prefix = 18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01101111 10100100 11</a:t>
            </a:r>
            <a:r>
              <a:rPr lang="en-GB" sz="2000" dirty="0" smtClean="0"/>
              <a:t>111111 10111101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10514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/>
              <a:t>Prefix Length: Slash Notation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The </a:t>
            </a:r>
            <a:r>
              <a:rPr lang="en-GB" sz="2000" dirty="0"/>
              <a:t>prefix length, </a:t>
            </a:r>
            <a:r>
              <a:rPr lang="en-GB" sz="2000" dirty="0">
                <a:solidFill>
                  <a:srgbClr val="FF0000"/>
                </a:solidFill>
              </a:rPr>
              <a:t>n</a:t>
            </a:r>
            <a:r>
              <a:rPr lang="en-GB" sz="2000" dirty="0"/>
              <a:t>, </a:t>
            </a:r>
            <a:r>
              <a:rPr lang="en-GB" sz="2000" dirty="0" smtClean="0"/>
              <a:t>is added </a:t>
            </a:r>
            <a:r>
              <a:rPr lang="en-GB" sz="2000" dirty="0"/>
              <a:t>to the address, separated by a slash. </a:t>
            </a:r>
            <a:endParaRPr lang="en-GB" sz="2000" dirty="0" smtClean="0"/>
          </a:p>
          <a:p>
            <a:r>
              <a:rPr lang="en-GB" sz="2000" dirty="0" smtClean="0"/>
              <a:t>The </a:t>
            </a:r>
            <a:r>
              <a:rPr lang="en-GB" sz="2000" dirty="0"/>
              <a:t>notation is informally referred to </a:t>
            </a:r>
            <a:r>
              <a:rPr lang="en-GB" sz="2000" dirty="0" smtClean="0"/>
              <a:t>as </a:t>
            </a:r>
            <a:r>
              <a:rPr lang="en-GB" sz="2000" dirty="0" smtClean="0">
                <a:solidFill>
                  <a:srgbClr val="FF0000"/>
                </a:solidFill>
              </a:rPr>
              <a:t>slash </a:t>
            </a:r>
            <a:r>
              <a:rPr lang="en-GB" sz="2000" dirty="0">
                <a:solidFill>
                  <a:srgbClr val="FF0000"/>
                </a:solidFill>
              </a:rPr>
              <a:t>notation </a:t>
            </a:r>
            <a:r>
              <a:rPr lang="en-GB" sz="2000" dirty="0"/>
              <a:t>and formally as classless </a:t>
            </a:r>
            <a:r>
              <a:rPr lang="en-GB" sz="2000" dirty="0" err="1"/>
              <a:t>interdomain</a:t>
            </a:r>
            <a:r>
              <a:rPr lang="en-GB" sz="2000" dirty="0"/>
              <a:t> routing </a:t>
            </a:r>
            <a:r>
              <a:rPr lang="en-GB" sz="2000" dirty="0" smtClean="0"/>
              <a:t>or. </a:t>
            </a:r>
            <a:r>
              <a:rPr lang="en-GB" sz="2000" dirty="0"/>
              <a:t>CIDR (</a:t>
            </a:r>
            <a:r>
              <a:rPr lang="en-GB" sz="2000" dirty="0" smtClean="0"/>
              <a:t>pronounced cider</a:t>
            </a:r>
            <a:r>
              <a:rPr lang="en-GB" sz="2000" dirty="0"/>
              <a:t>) strategy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979" y="3695727"/>
            <a:ext cx="8506670" cy="2345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803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/>
              <a:t>Extracting Information from an Address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We can find three </a:t>
            </a:r>
            <a:r>
              <a:rPr lang="en-GB" sz="2000" dirty="0"/>
              <a:t>pieces of </a:t>
            </a:r>
            <a:r>
              <a:rPr lang="en-GB" sz="2000" dirty="0" smtClean="0"/>
              <a:t>information about </a:t>
            </a:r>
            <a:r>
              <a:rPr lang="en-GB" sz="2000" dirty="0"/>
              <a:t>the block to which the address belongs: </a:t>
            </a:r>
            <a:r>
              <a:rPr lang="en-GB" sz="2000" b="1" dirty="0"/>
              <a:t>the number of addresses, the first </a:t>
            </a:r>
            <a:r>
              <a:rPr lang="en-GB" sz="2000" b="1" dirty="0" smtClean="0"/>
              <a:t>address in </a:t>
            </a:r>
            <a:r>
              <a:rPr lang="en-GB" sz="2000" b="1" dirty="0"/>
              <a:t>the block, and the last address</a:t>
            </a:r>
            <a:r>
              <a:rPr lang="en-GB" sz="2000" dirty="0"/>
              <a:t>. </a:t>
            </a:r>
            <a:endParaRPr lang="en-GB" sz="2000" dirty="0" smtClean="0"/>
          </a:p>
          <a:p>
            <a:r>
              <a:rPr lang="en-GB" sz="2000" dirty="0" smtClean="0"/>
              <a:t>Since </a:t>
            </a:r>
            <a:r>
              <a:rPr lang="en-GB" sz="2000" dirty="0"/>
              <a:t>the value of prefix length, </a:t>
            </a:r>
            <a:r>
              <a:rPr lang="en-GB" sz="2000" i="1" dirty="0"/>
              <a:t>n</a:t>
            </a:r>
            <a:r>
              <a:rPr lang="en-GB" sz="2000" dirty="0"/>
              <a:t>, is given, we </a:t>
            </a:r>
            <a:r>
              <a:rPr lang="en-GB" sz="2000" dirty="0" smtClean="0"/>
              <a:t>can easily </a:t>
            </a:r>
            <a:r>
              <a:rPr lang="en-GB" sz="2000" dirty="0"/>
              <a:t>find these three pieces of </a:t>
            </a:r>
            <a:r>
              <a:rPr lang="en-GB" sz="2000" dirty="0" smtClean="0"/>
              <a:t>information:</a:t>
            </a:r>
          </a:p>
          <a:p>
            <a:pPr lvl="1"/>
            <a:r>
              <a:rPr lang="en-GB" sz="2000" b="1" dirty="0"/>
              <a:t>1. </a:t>
            </a:r>
            <a:r>
              <a:rPr lang="en-GB" sz="2000" dirty="0"/>
              <a:t>The number of addresses in the block is found as </a:t>
            </a:r>
            <a:r>
              <a:rPr lang="en-GB" sz="2000" i="1" dirty="0"/>
              <a:t>N </a:t>
            </a:r>
            <a:r>
              <a:rPr lang="en-GB" sz="2000" dirty="0"/>
              <a:t>= 2</a:t>
            </a:r>
            <a:r>
              <a:rPr lang="en-GB" sz="2000" baseline="30000" dirty="0"/>
              <a:t>32−</a:t>
            </a:r>
            <a:r>
              <a:rPr lang="en-GB" sz="2000" i="1" baseline="30000" dirty="0"/>
              <a:t>n</a:t>
            </a:r>
            <a:r>
              <a:rPr lang="en-GB" sz="2000" dirty="0"/>
              <a:t>.</a:t>
            </a:r>
          </a:p>
          <a:p>
            <a:pPr lvl="1"/>
            <a:r>
              <a:rPr lang="en-GB" sz="2000" b="1" dirty="0"/>
              <a:t>2. </a:t>
            </a:r>
            <a:r>
              <a:rPr lang="en-GB" sz="2000" dirty="0"/>
              <a:t>To find the first address, we keep the </a:t>
            </a:r>
            <a:r>
              <a:rPr lang="en-GB" sz="2000" i="1" dirty="0"/>
              <a:t>n </a:t>
            </a:r>
            <a:r>
              <a:rPr lang="en-GB" sz="2000" dirty="0"/>
              <a:t>leftmost bits and set the (32 − </a:t>
            </a:r>
            <a:r>
              <a:rPr lang="en-GB" sz="2000" i="1" dirty="0"/>
              <a:t>n</a:t>
            </a:r>
            <a:r>
              <a:rPr lang="en-GB" sz="2000" dirty="0"/>
              <a:t>) </a:t>
            </a:r>
            <a:r>
              <a:rPr lang="en-GB" sz="2000" dirty="0" smtClean="0"/>
              <a:t>rightmost bits </a:t>
            </a:r>
            <a:r>
              <a:rPr lang="en-GB" sz="2000" dirty="0"/>
              <a:t>all to 0s.</a:t>
            </a:r>
          </a:p>
          <a:p>
            <a:pPr lvl="1"/>
            <a:r>
              <a:rPr lang="en-GB" sz="2000" b="1" dirty="0"/>
              <a:t>3. </a:t>
            </a:r>
            <a:r>
              <a:rPr lang="en-GB" sz="2000" dirty="0"/>
              <a:t>To find the last address, we keep the </a:t>
            </a:r>
            <a:r>
              <a:rPr lang="en-GB" sz="2000" i="1" dirty="0"/>
              <a:t>n </a:t>
            </a:r>
            <a:r>
              <a:rPr lang="en-GB" sz="2000" dirty="0"/>
              <a:t>leftmost bits and set the (32 − </a:t>
            </a:r>
            <a:r>
              <a:rPr lang="en-GB" sz="2000" i="1" dirty="0"/>
              <a:t>n</a:t>
            </a:r>
            <a:r>
              <a:rPr lang="en-GB" sz="2000" dirty="0"/>
              <a:t>) </a:t>
            </a:r>
            <a:r>
              <a:rPr lang="en-GB" sz="2000" dirty="0" smtClean="0"/>
              <a:t>rightmost bits </a:t>
            </a:r>
            <a:r>
              <a:rPr lang="en-GB" sz="2000" dirty="0"/>
              <a:t>all to 1s.</a:t>
            </a:r>
          </a:p>
        </p:txBody>
      </p:sp>
    </p:spTree>
    <p:extLst>
      <p:ext uri="{BB962C8B-B14F-4D97-AF65-F5344CB8AC3E}">
        <p14:creationId xmlns:p14="http://schemas.microsoft.com/office/powerpoint/2010/main" val="3394366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A classless address is given as 167.199.170.82/</a:t>
            </a:r>
            <a:r>
              <a:rPr lang="en-GB" sz="2000" b="1" dirty="0"/>
              <a:t>27</a:t>
            </a:r>
            <a:r>
              <a:rPr lang="en-GB" sz="2000" dirty="0"/>
              <a:t>. We can find the above three pieces of </a:t>
            </a:r>
            <a:r>
              <a:rPr lang="en-GB" sz="2000" dirty="0" smtClean="0"/>
              <a:t>information as </a:t>
            </a:r>
            <a:r>
              <a:rPr lang="en-GB" sz="2000" dirty="0"/>
              <a:t>follows</a:t>
            </a:r>
            <a:r>
              <a:rPr lang="en-GB" sz="2000" dirty="0" smtClean="0"/>
              <a:t>.</a:t>
            </a:r>
          </a:p>
          <a:p>
            <a:r>
              <a:rPr lang="en-GB" sz="2000" dirty="0"/>
              <a:t>The number of addresses in the network is 2</a:t>
            </a:r>
            <a:r>
              <a:rPr lang="en-GB" sz="2000" baseline="30000" dirty="0"/>
              <a:t>32 − </a:t>
            </a:r>
            <a:r>
              <a:rPr lang="en-GB" sz="2000" i="1" baseline="30000" dirty="0"/>
              <a:t>n</a:t>
            </a:r>
            <a:r>
              <a:rPr lang="en-GB" sz="2000" i="1" dirty="0"/>
              <a:t> </a:t>
            </a:r>
            <a:r>
              <a:rPr lang="en-GB" sz="2000" dirty="0"/>
              <a:t>= 2</a:t>
            </a:r>
            <a:r>
              <a:rPr lang="en-GB" sz="2000" baseline="30000" dirty="0"/>
              <a:t>5</a:t>
            </a:r>
            <a:r>
              <a:rPr lang="en-GB" sz="2000" dirty="0"/>
              <a:t> = 32 </a:t>
            </a:r>
            <a:r>
              <a:rPr lang="en-GB" sz="2000" dirty="0" smtClean="0"/>
              <a:t>addresses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216" y="3547872"/>
            <a:ext cx="8266839" cy="3127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67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first address can be found by keeping the first 27 bits and changing the rest of the bits to 0s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/>
              <a:t>The last address can be found by keeping the first 27 bits and changing the rest of the </a:t>
            </a:r>
            <a:r>
              <a:rPr lang="en-GB" dirty="0" smtClean="0"/>
              <a:t>bits to </a:t>
            </a:r>
            <a:r>
              <a:rPr lang="en-GB" dirty="0"/>
              <a:t>1s.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511" y="3026664"/>
            <a:ext cx="8416780" cy="7716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5831" y="4965193"/>
            <a:ext cx="7934470" cy="766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234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UNICAST ROUTING PROTOCOLS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GB" sz="2400" b="1" dirty="0"/>
              <a:t>Routing Information Protocol </a:t>
            </a:r>
            <a:r>
              <a:rPr lang="en-GB" sz="2400" dirty="0"/>
              <a:t>(RIP), based on the distance-vector algorithm</a:t>
            </a:r>
            <a:r>
              <a:rPr lang="en-GB" sz="2400" dirty="0" smtClean="0"/>
              <a:t>,</a:t>
            </a:r>
          </a:p>
          <a:p>
            <a:pPr>
              <a:buFont typeface="+mj-lt"/>
              <a:buAutoNum type="arabicPeriod"/>
            </a:pPr>
            <a:r>
              <a:rPr lang="en-GB" sz="2400" b="1" dirty="0" smtClean="0"/>
              <a:t>Open Shortest </a:t>
            </a:r>
            <a:r>
              <a:rPr lang="en-GB" sz="2400" b="1" dirty="0"/>
              <a:t>Path First (OSPF), </a:t>
            </a:r>
            <a:r>
              <a:rPr lang="en-GB" sz="2400" dirty="0"/>
              <a:t>based on the link-state algorithm, and </a:t>
            </a:r>
            <a:endParaRPr lang="en-GB" sz="2400" dirty="0" smtClean="0"/>
          </a:p>
          <a:p>
            <a:pPr>
              <a:buFont typeface="+mj-lt"/>
              <a:buAutoNum type="arabicPeriod"/>
            </a:pPr>
            <a:r>
              <a:rPr lang="en-GB" sz="2400" b="1" dirty="0" smtClean="0"/>
              <a:t>Border </a:t>
            </a:r>
            <a:r>
              <a:rPr lang="en-GB" sz="2400" b="1" dirty="0"/>
              <a:t>Gateway </a:t>
            </a:r>
            <a:r>
              <a:rPr lang="en-GB" sz="2400" b="1" dirty="0" smtClean="0"/>
              <a:t>Protocol (BGP</a:t>
            </a:r>
            <a:r>
              <a:rPr lang="en-GB" sz="2400" b="1" dirty="0"/>
              <a:t>), </a:t>
            </a:r>
            <a:r>
              <a:rPr lang="en-GB" sz="2400" dirty="0"/>
              <a:t>based on the path-vector algorithm.</a:t>
            </a:r>
          </a:p>
        </p:txBody>
      </p:sp>
    </p:spTree>
    <p:extLst>
      <p:ext uri="{BB962C8B-B14F-4D97-AF65-F5344CB8AC3E}">
        <p14:creationId xmlns:p14="http://schemas.microsoft.com/office/powerpoint/2010/main" val="317250611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1208</TotalTime>
  <Words>870</Words>
  <Application>Microsoft Office PowerPoint</Application>
  <PresentationFormat>Widescreen</PresentationFormat>
  <Paragraphs>58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Trebuchet MS</vt:lpstr>
      <vt:lpstr>Wingdings</vt:lpstr>
      <vt:lpstr>Wingdings 3</vt:lpstr>
      <vt:lpstr>Facet</vt:lpstr>
      <vt:lpstr>Computer Networks</vt:lpstr>
      <vt:lpstr>PowerPoint Presentation</vt:lpstr>
      <vt:lpstr>Address Depletion in Classful Addressing</vt:lpstr>
      <vt:lpstr>Classless Addressing</vt:lpstr>
      <vt:lpstr>Prefix Length: Slash Notation</vt:lpstr>
      <vt:lpstr>Extracting Information from an Address</vt:lpstr>
      <vt:lpstr>Example</vt:lpstr>
      <vt:lpstr>PowerPoint Presentation</vt:lpstr>
      <vt:lpstr>UNICAST ROUTING PROTOCOLS</vt:lpstr>
      <vt:lpstr>Routing Information Protocol (RIP)</vt:lpstr>
      <vt:lpstr>PowerPoint Presentation</vt:lpstr>
      <vt:lpstr>Forwarding Tables</vt:lpstr>
      <vt:lpstr>PowerPoint Presentation</vt:lpstr>
      <vt:lpstr>Open Shortest Path First (OSPF)</vt:lpstr>
      <vt:lpstr>PowerPoint Presentation</vt:lpstr>
      <vt:lpstr>Figure 20.20 shows the forwarding tables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Networks</dc:title>
  <dc:creator>user</dc:creator>
  <cp:lastModifiedBy>user</cp:lastModifiedBy>
  <cp:revision>122</cp:revision>
  <dcterms:created xsi:type="dcterms:W3CDTF">2020-03-06T18:22:42Z</dcterms:created>
  <dcterms:modified xsi:type="dcterms:W3CDTF">2020-09-03T18:27:23Z</dcterms:modified>
</cp:coreProperties>
</file>